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2" r:id="rId2"/>
    <p:sldMasterId id="2147483696" r:id="rId3"/>
    <p:sldMasterId id="2147483710" r:id="rId4"/>
  </p:sldMasterIdLst>
  <p:sldIdLst>
    <p:sldId id="257" r:id="rId5"/>
    <p:sldId id="268" r:id="rId6"/>
    <p:sldId id="288" r:id="rId7"/>
    <p:sldId id="310" r:id="rId8"/>
    <p:sldId id="311" r:id="rId9"/>
    <p:sldId id="312" r:id="rId10"/>
    <p:sldId id="307" r:id="rId11"/>
    <p:sldId id="309" r:id="rId12"/>
    <p:sldId id="308" r:id="rId13"/>
    <p:sldId id="295" r:id="rId14"/>
    <p:sldId id="300" r:id="rId15"/>
    <p:sldId id="294" r:id="rId16"/>
    <p:sldId id="313" r:id="rId17"/>
    <p:sldId id="26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DC3"/>
    <a:srgbClr val="48EA7E"/>
    <a:srgbClr val="33994E"/>
    <a:srgbClr val="FF00FF"/>
    <a:srgbClr val="14AC47"/>
    <a:srgbClr val="206231"/>
    <a:srgbClr val="00FFFF"/>
    <a:srgbClr val="3E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DF26-23D2-4911-B65F-2DEFD002027E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676B-4E01-485C-8D20-7BFDE8F1A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584D-11F0-4F70-9D93-F1DAF0C9C5B0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6608-4800-4EBA-BEA1-49FB3327E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2DFB-36F1-470A-8E05-ABEF91AF549F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5F75-C240-41E7-A5A8-0F9B1B10F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7AD-A542-47C2-862B-44569EF464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53160"/>
      </p:ext>
    </p:extLst>
  </p:cSld>
  <p:clrMapOvr>
    <a:masterClrMapping/>
  </p:clrMapOvr>
  <p:transition advClick="0" advTm="400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79F7-2FD8-465E-B5BA-7C0D84AB15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0861"/>
      </p:ext>
    </p:extLst>
  </p:cSld>
  <p:clrMapOvr>
    <a:masterClrMapping/>
  </p:clrMapOvr>
  <p:transition advClick="0" advTm="400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6C93-1482-4432-9218-DC623A29CC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25584"/>
      </p:ext>
    </p:extLst>
  </p:cSld>
  <p:clrMapOvr>
    <a:masterClrMapping/>
  </p:clrMapOvr>
  <p:transition advClick="0" advTm="400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D6A0-BD61-4DFB-961F-50C426C134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28753"/>
      </p:ext>
    </p:extLst>
  </p:cSld>
  <p:clrMapOvr>
    <a:masterClrMapping/>
  </p:clrMapOvr>
  <p:transition advClick="0" advTm="400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5B9A-B829-40CD-BF64-07CA08BC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44735"/>
      </p:ext>
    </p:extLst>
  </p:cSld>
  <p:clrMapOvr>
    <a:masterClrMapping/>
  </p:clrMapOvr>
  <p:transition advClick="0" advTm="400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90FA-EB8E-4328-AB8E-647474D9FB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8025"/>
      </p:ext>
    </p:extLst>
  </p:cSld>
  <p:clrMapOvr>
    <a:masterClrMapping/>
  </p:clrMapOvr>
  <p:transition advClick="0" advTm="400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CA76-7C2D-424F-BFFD-30D71B8769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55933"/>
      </p:ext>
    </p:extLst>
  </p:cSld>
  <p:clrMapOvr>
    <a:masterClrMapping/>
  </p:clrMapOvr>
  <p:transition advClick="0" advTm="400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1FF64-E54C-4444-BDC7-D3B308CA8E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8441"/>
      </p:ext>
    </p:extLst>
  </p:cSld>
  <p:clrMapOvr>
    <a:masterClrMapping/>
  </p:clrMapOvr>
  <p:transition advClick="0" advTm="400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BA9C-CB54-4C16-8F77-995EC8C8CD41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B06C9-7D3D-4401-85B3-62FA11DCA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8CA1-B756-4962-935F-908D0650CF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71685"/>
      </p:ext>
    </p:extLst>
  </p:cSld>
  <p:clrMapOvr>
    <a:masterClrMapping/>
  </p:clrMapOvr>
  <p:transition advClick="0" advTm="400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8AE7-542A-42A9-A149-628FEA608E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78330"/>
      </p:ext>
    </p:extLst>
  </p:cSld>
  <p:clrMapOvr>
    <a:masterClrMapping/>
  </p:clrMapOvr>
  <p:transition advClick="0" advTm="400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1D40-810B-4263-8A7E-08520AC00F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69303"/>
      </p:ext>
    </p:extLst>
  </p:cSld>
  <p:clrMapOvr>
    <a:masterClrMapping/>
  </p:clrMapOvr>
  <p:transition advClick="0" advTm="400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326A-333F-4323-829C-914747DF0B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83839"/>
      </p:ext>
    </p:extLst>
  </p:cSld>
  <p:clrMapOvr>
    <a:masterClrMapping/>
  </p:clrMapOvr>
  <p:transition advClick="0" advTm="4000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11ED-C743-432C-BE72-3DC94322E7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23471"/>
      </p:ext>
    </p:extLst>
  </p:cSld>
  <p:clrMapOvr>
    <a:masterClrMapping/>
  </p:clrMapOvr>
  <p:transition advClick="0" advTm="4000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7AD-A542-47C2-862B-44569EF464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09227"/>
      </p:ext>
    </p:extLst>
  </p:cSld>
  <p:clrMapOvr>
    <a:masterClrMapping/>
  </p:clrMapOvr>
  <p:transition advClick="0" advTm="4000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79F7-2FD8-465E-B5BA-7C0D84AB15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23043"/>
      </p:ext>
    </p:extLst>
  </p:cSld>
  <p:clrMapOvr>
    <a:masterClrMapping/>
  </p:clrMapOvr>
  <p:transition advClick="0" advTm="4000"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6C93-1482-4432-9218-DC623A29CC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49720"/>
      </p:ext>
    </p:extLst>
  </p:cSld>
  <p:clrMapOvr>
    <a:masterClrMapping/>
  </p:clrMapOvr>
  <p:transition advClick="0" advTm="4000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D6A0-BD61-4DFB-961F-50C426C134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2270"/>
      </p:ext>
    </p:extLst>
  </p:cSld>
  <p:clrMapOvr>
    <a:masterClrMapping/>
  </p:clrMapOvr>
  <p:transition advClick="0" advTm="400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5B9A-B829-40CD-BF64-07CA08BC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91078"/>
      </p:ext>
    </p:extLst>
  </p:cSld>
  <p:clrMapOvr>
    <a:masterClrMapping/>
  </p:clrMapOvr>
  <p:transition advClick="0" advTm="400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2C28-A2D1-48FC-B976-C4152FB61297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7A61-37C7-4467-B3B5-6833FFF3B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90FA-EB8E-4328-AB8E-647474D9FB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8553"/>
      </p:ext>
    </p:extLst>
  </p:cSld>
  <p:clrMapOvr>
    <a:masterClrMapping/>
  </p:clrMapOvr>
  <p:transition advClick="0" advTm="4000"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CA76-7C2D-424F-BFFD-30D71B8769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55308"/>
      </p:ext>
    </p:extLst>
  </p:cSld>
  <p:clrMapOvr>
    <a:masterClrMapping/>
  </p:clrMapOvr>
  <p:transition advClick="0" advTm="4000"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1FF64-E54C-4444-BDC7-D3B308CA8E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29115"/>
      </p:ext>
    </p:extLst>
  </p:cSld>
  <p:clrMapOvr>
    <a:masterClrMapping/>
  </p:clrMapOvr>
  <p:transition advClick="0" advTm="4000"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8CA1-B756-4962-935F-908D0650CF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21704"/>
      </p:ext>
    </p:extLst>
  </p:cSld>
  <p:clrMapOvr>
    <a:masterClrMapping/>
  </p:clrMapOvr>
  <p:transition advClick="0" advTm="4000"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8AE7-542A-42A9-A149-628FEA608E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58852"/>
      </p:ext>
    </p:extLst>
  </p:cSld>
  <p:clrMapOvr>
    <a:masterClrMapping/>
  </p:clrMapOvr>
  <p:transition advClick="0" advTm="4000"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1D40-810B-4263-8A7E-08520AC00F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76009"/>
      </p:ext>
    </p:extLst>
  </p:cSld>
  <p:clrMapOvr>
    <a:masterClrMapping/>
  </p:clrMapOvr>
  <p:transition advClick="0" advTm="4000"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326A-333F-4323-829C-914747DF0B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43591"/>
      </p:ext>
    </p:extLst>
  </p:cSld>
  <p:clrMapOvr>
    <a:masterClrMapping/>
  </p:clrMapOvr>
  <p:transition advClick="0" advTm="4000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11ED-C743-432C-BE72-3DC94322E7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24701"/>
      </p:ext>
    </p:extLst>
  </p:cSld>
  <p:clrMapOvr>
    <a:masterClrMapping/>
  </p:clrMapOvr>
  <p:transition advClick="0" advTm="4000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7AD-A542-47C2-862B-44569EF464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36390"/>
      </p:ext>
    </p:extLst>
  </p:cSld>
  <p:clrMapOvr>
    <a:masterClrMapping/>
  </p:clrMapOvr>
  <p:transition advClick="0" advTm="4000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79F7-2FD8-465E-B5BA-7C0D84AB15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7812"/>
      </p:ext>
    </p:extLst>
  </p:cSld>
  <p:clrMapOvr>
    <a:masterClrMapping/>
  </p:clrMapOvr>
  <p:transition advClick="0" advTm="400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EF58-C3C8-457D-9AD0-D228EC345F3B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5889-D2FF-40C6-88B5-62B991283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6C93-1482-4432-9218-DC623A29CC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07346"/>
      </p:ext>
    </p:extLst>
  </p:cSld>
  <p:clrMapOvr>
    <a:masterClrMapping/>
  </p:clrMapOvr>
  <p:transition advClick="0" advTm="4000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D6A0-BD61-4DFB-961F-50C426C134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0563"/>
      </p:ext>
    </p:extLst>
  </p:cSld>
  <p:clrMapOvr>
    <a:masterClrMapping/>
  </p:clrMapOvr>
  <p:transition advClick="0" advTm="4000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5B9A-B829-40CD-BF64-07CA08BC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25771"/>
      </p:ext>
    </p:extLst>
  </p:cSld>
  <p:clrMapOvr>
    <a:masterClrMapping/>
  </p:clrMapOvr>
  <p:transition advClick="0" advTm="4000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90FA-EB8E-4328-AB8E-647474D9FB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27990"/>
      </p:ext>
    </p:extLst>
  </p:cSld>
  <p:clrMapOvr>
    <a:masterClrMapping/>
  </p:clrMapOvr>
  <p:transition advClick="0" advTm="4000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CA76-7C2D-424F-BFFD-30D71B8769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7180"/>
      </p:ext>
    </p:extLst>
  </p:cSld>
  <p:clrMapOvr>
    <a:masterClrMapping/>
  </p:clrMapOvr>
  <p:transition advClick="0" advTm="4000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1FF64-E54C-4444-BDC7-D3B308CA8E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23520"/>
      </p:ext>
    </p:extLst>
  </p:cSld>
  <p:clrMapOvr>
    <a:masterClrMapping/>
  </p:clrMapOvr>
  <p:transition advClick="0" advTm="4000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8CA1-B756-4962-935F-908D0650CF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10606"/>
      </p:ext>
    </p:extLst>
  </p:cSld>
  <p:clrMapOvr>
    <a:masterClrMapping/>
  </p:clrMapOvr>
  <p:transition advClick="0" advTm="4000"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8AE7-542A-42A9-A149-628FEA608E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64585"/>
      </p:ext>
    </p:extLst>
  </p:cSld>
  <p:clrMapOvr>
    <a:masterClrMapping/>
  </p:clrMapOvr>
  <p:transition advClick="0" advTm="4000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1D40-810B-4263-8A7E-08520AC00F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36567"/>
      </p:ext>
    </p:extLst>
  </p:cSld>
  <p:clrMapOvr>
    <a:masterClrMapping/>
  </p:clrMapOvr>
  <p:transition advClick="0" advTm="4000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326A-333F-4323-829C-914747DF0B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75248"/>
      </p:ext>
    </p:extLst>
  </p:cSld>
  <p:clrMapOvr>
    <a:masterClrMapping/>
  </p:clrMapOvr>
  <p:transition advClick="0" advTm="400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D8BA-CA0F-47A1-B4AD-809AADB3ABF2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0464-9E47-451E-866F-036F6D9E5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11ED-C743-432C-BE72-3DC94322E7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21783"/>
      </p:ext>
    </p:extLst>
  </p:cSld>
  <p:clrMapOvr>
    <a:masterClrMapping/>
  </p:clrMapOvr>
  <p:transition advClick="0" advTm="400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67F3-4D5F-414F-ADA0-55DFB8073406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723-8E6D-4FA1-81B3-278BF855E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8B91-0D30-4312-9849-CDC76C85FD78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4D1C-EC5A-42D7-87DD-2E0E48E9E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C695-6A3D-4E75-8386-67856D1F0B7C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CB38-CE2A-4623-B7C0-D2370BE9D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AADC-D201-499F-9BB8-10CC875D5E72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A5EE-3B8F-4510-BE12-9CEA0835D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A1C40-EBF9-4F5C-9FF9-50ADF974F0C7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CCE63A-3C0E-4926-AB0B-07BA3FC99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3" r:id="rId4"/>
    <p:sldLayoutId id="2147483677" r:id="rId5"/>
    <p:sldLayoutId id="2147483672" r:id="rId6"/>
    <p:sldLayoutId id="2147483678" r:id="rId7"/>
    <p:sldLayoutId id="2147483679" r:id="rId8"/>
    <p:sldLayoutId id="2147483680" r:id="rId9"/>
    <p:sldLayoutId id="2147483671" r:id="rId10"/>
    <p:sldLayoutId id="2147483681" r:id="rId11"/>
  </p:sldLayoutIdLst>
  <p:transition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E039786-F27D-43CE-93C0-C42E12FA0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9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 advClick="0" advTm="4000">
    <p:push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E039786-F27D-43CE-93C0-C42E12FA0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7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advClick="0" advTm="4000">
    <p:push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E039786-F27D-43CE-93C0-C42E12FA0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0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advClick="0" advTm="4000">
    <p:push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H:\3%20&#1082;&#1083;&#1072;&#1089;&#1089;%202017-18\&#1052;&#1040;&#1058;&#1045;&#1052;&#1040;&#1058;&#1048;&#1063;&#1045;&#1057;&#1050;&#1040;&#1071;%20%20&#1056;&#1040;&#1044;&#1059;&#1043;&#1040;\&#1055;&#1088;&#1077;&#1079;&#1077;&#1085;&#1090;&#1072;&#1094;&#1080;&#1103;%20&#1082;%20&#1060;&#1047;\&#1052;&#1086;&#1103;%20&#1092;&#1080;&#1079;&#1084;&#1080;&#1085;&#1091;&#1090;&#1082;&#1072;%2023%20&#1092;&#1077;&#1074;&#1088;&#1072;&#1083;&#1103;%20(online-video-cutter.com).mp4" TargetMode="External"/><Relationship Id="rId1" Type="http://schemas.microsoft.com/office/2007/relationships/media" Target="file:///H:\3%20&#1082;&#1083;&#1072;&#1089;&#1089;%202017-18\&#1052;&#1040;&#1058;&#1045;&#1052;&#1040;&#1058;&#1048;&#1063;&#1045;&#1057;&#1050;&#1040;&#1071;%20%20&#1056;&#1040;&#1044;&#1059;&#1043;&#1040;\&#1055;&#1088;&#1077;&#1079;&#1077;&#1085;&#1090;&#1072;&#1094;&#1080;&#1103;%20&#1082;%20&#1060;&#1047;\&#1052;&#1086;&#1103;%20&#1092;&#1080;&#1079;&#1084;&#1080;&#1085;&#1091;&#1090;&#1082;&#1072;%2023%20&#1092;&#1077;&#1074;&#1088;&#1072;&#1083;&#1103;%20(online-video-cutter.com).mp4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Text Box 4"/>
          <p:cNvSpPr txBox="1">
            <a:spLocks noChangeArrowheads="1"/>
          </p:cNvSpPr>
          <p:nvPr/>
        </p:nvSpPr>
        <p:spPr bwMode="auto">
          <a:xfrm flipH="1">
            <a:off x="10836696" y="539477"/>
            <a:ext cx="216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Franklin Gothic Book"/>
              </a:rPr>
              <a:t>    </a:t>
            </a: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251519" y="764705"/>
            <a:ext cx="860514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>
                <a:solidFill>
                  <a:schemeClr val="hlink"/>
                </a:solidFill>
                <a:latin typeface="Monotype Corsiva" pitchFamily="66" charset="0"/>
              </a:rPr>
              <a:t>«Решение </a:t>
            </a:r>
            <a:endParaRPr lang="ru-RU" sz="6000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  <a:latin typeface="Monotype Corsiva" pitchFamily="66" charset="0"/>
              </a:rPr>
              <a:t>простых задач </a:t>
            </a:r>
            <a:endParaRPr lang="ru-RU" sz="6000" b="1" dirty="0">
              <a:solidFill>
                <a:schemeClr val="hlink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  <a:latin typeface="Monotype Corsiva" pitchFamily="66" charset="0"/>
              </a:rPr>
              <a:t>движение»</a:t>
            </a:r>
            <a:endParaRPr lang="ru-RU" sz="5400" b="1" dirty="0">
              <a:solidFill>
                <a:schemeClr val="hlink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4000" dirty="0">
              <a:solidFill>
                <a:schemeClr val="hlink"/>
              </a:solidFill>
              <a:latin typeface="Franklin Gothic Book"/>
            </a:endParaRPr>
          </a:p>
        </p:txBody>
      </p:sp>
      <p:pic>
        <p:nvPicPr>
          <p:cNvPr id="350214" name="Picture 6" descr="Моря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046538"/>
            <a:ext cx="221456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5" name="Picture 7" descr="Рулевой"/>
          <p:cNvPicPr>
            <a:picLocks noChangeAspect="1" noChangeArrowheads="1"/>
          </p:cNvPicPr>
          <p:nvPr/>
        </p:nvPicPr>
        <p:blipFill>
          <a:blip r:embed="rId3"/>
          <a:srcRect r="25085" b="36449"/>
          <a:stretch>
            <a:fillRect/>
          </a:stretch>
        </p:blipFill>
        <p:spPr bwMode="auto">
          <a:xfrm>
            <a:off x="142875" y="4214813"/>
            <a:ext cx="24034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0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0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0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0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15125" y="1071563"/>
            <a:ext cx="1285875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V·t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786563" y="2975768"/>
            <a:ext cx="1285875" cy="923925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58000" y="4714875"/>
            <a:ext cx="1300163" cy="92392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71563" y="2714625"/>
            <a:ext cx="15382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ru-RU" sz="8800" b="1" dirty="0" smtClean="0">
                <a:solidFill>
                  <a:srgbClr val="FF0000"/>
                </a:solidFill>
                <a:latin typeface="Courier New" pitchFamily="49" charset="0"/>
              </a:rPr>
              <a:t>=</a:t>
            </a:r>
            <a:endParaRPr lang="ru-RU" sz="8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1563" y="4643438"/>
            <a:ext cx="1662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Courier New" pitchFamily="49" charset="0"/>
              </a:rPr>
              <a:t>S</a:t>
            </a:r>
            <a:r>
              <a:rPr lang="ru-RU" sz="9600" b="1" dirty="0" smtClean="0">
                <a:solidFill>
                  <a:srgbClr val="FF0000"/>
                </a:solidFill>
                <a:latin typeface="Courier New" pitchFamily="49" charset="0"/>
              </a:rPr>
              <a:t>=</a:t>
            </a:r>
            <a:endParaRPr lang="ru-RU" sz="96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43000" y="714375"/>
            <a:ext cx="16621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ru-RU" sz="9600" b="1" dirty="0">
                <a:solidFill>
                  <a:srgbClr val="FF0000"/>
                </a:solidFill>
                <a:latin typeface="Courier New" pitchFamily="49" charset="0"/>
              </a:rPr>
              <a:t>=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2104 L -0.43854 -0.267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677 -0.26226 " pathEditMode="relative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736 0.54556 " pathEditMode="relative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0313" y="1000125"/>
            <a:ext cx="4527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Monotype Corsiva" pitchFamily="66" charset="0"/>
              </a:rPr>
              <a:t>Поиграем…</a:t>
            </a:r>
          </a:p>
        </p:txBody>
      </p:sp>
      <p:pic>
        <p:nvPicPr>
          <p:cNvPr id="3" name="Picture 8" descr="черепа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786063"/>
            <a:ext cx="38100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2  0.009 0.14387  0.016 0.14387  C 0.023 0.14387  0.029 0.08392  0.031 0  C 0.034 0.08392  0.04 0.14387  0.047 0.14387  C 0.054 0.14387  0.06 0.08392  0.062 0  C 0.065 0.08392  0.071 0.14387  0.078 0.14387  C 0.085 0.14387  0.092 0.08392  0.094 0  C 0.096 0.08392  0.102 0.14387  0.11 0.14387  C 0.116 0.14387  0.123 0.08392  0.125 0  C 0.127 0.08392  0.134 0.14387  0.141 0.14387  C 0.148 0.14387  0.154 0.08392  0.156 0  C 0.159 0.08392  0.165 0.14387  0.172 0.14387  C 0.179 0.14387  0.185 0.08392  0.188 0  C 0.19 0.08392  0.196 0.14387  0.203 0.14387  C 0.21 0.14387  0.217 0.08392  0.219 0  C 0.221 0.08392  0.227 0.14387  0.235 0.14387  C 0.242 0.14387  0.248 0.08392  0.25 0  E" pathEditMode="relative" ptsTypes="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00250" y="0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Соедини картинку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со значением скорости.</a:t>
            </a:r>
            <a:r>
              <a:rPr lang="ru-RU" sz="48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3" name="Picture 13" descr="j03363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63" y="1500188"/>
            <a:ext cx="2000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gif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428875"/>
            <a:ext cx="17145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RCTR4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00125" y="3571875"/>
            <a:ext cx="9874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самол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572000"/>
            <a:ext cx="1905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j03363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5643563"/>
            <a:ext cx="1960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15000" y="1571625"/>
            <a:ext cx="2552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10 км/ч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857875" y="2571750"/>
            <a:ext cx="2214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4 км/ч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86438" y="3571875"/>
            <a:ext cx="2552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90 км/ч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5000" y="4643438"/>
            <a:ext cx="2552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60 км/ч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715000" y="5643563"/>
            <a:ext cx="28908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ru-RU" sz="4400" b="1">
                <a:solidFill>
                  <a:srgbClr val="0070C0"/>
                </a:solidFill>
                <a:latin typeface="Courier New" pitchFamily="49" charset="0"/>
              </a:rPr>
              <a:t>900 км/ч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71750" y="2214563"/>
            <a:ext cx="3143250" cy="2714625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1"/>
          </p:cNvCxnSpPr>
          <p:nvPr/>
        </p:nvCxnSpPr>
        <p:spPr>
          <a:xfrm flipV="1">
            <a:off x="2143125" y="1955800"/>
            <a:ext cx="3571875" cy="11160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1"/>
          </p:cNvCxnSpPr>
          <p:nvPr/>
        </p:nvCxnSpPr>
        <p:spPr>
          <a:xfrm flipV="1">
            <a:off x="2143125" y="2955925"/>
            <a:ext cx="3714750" cy="11160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313" y="5286375"/>
            <a:ext cx="3143250" cy="71437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643188" y="4143375"/>
            <a:ext cx="3143250" cy="20002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4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4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4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4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4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kolabuduschego.ru/wp-content/uploads/2016/04/raduga-s-frazam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" y="980728"/>
            <a:ext cx="9131821" cy="48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5529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1000125" y="1143000"/>
            <a:ext cx="7643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  <a:p>
            <a:pPr algn="ctr"/>
            <a:r>
              <a:rPr lang="ru-RU" sz="7200" b="1">
                <a:solidFill>
                  <a:srgbClr val="FF0000"/>
                </a:solidFill>
                <a:latin typeface="Monotype Corsiva" pitchFamily="66" charset="0"/>
              </a:rPr>
              <a:t>Желаю  вам дальнейших  успехов!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3429000" y="214313"/>
            <a:ext cx="5429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Monotype Corsiva" pitchFamily="66" charset="0"/>
              </a:rPr>
              <a:t>Блиц – турнир.</a:t>
            </a:r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303213" y="2363788"/>
            <a:ext cx="844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/>
            </a:endParaRPr>
          </a:p>
        </p:txBody>
      </p:sp>
      <p:pic>
        <p:nvPicPr>
          <p:cNvPr id="336903" name="Picture 7" descr="BD09173_"/>
          <p:cNvPicPr>
            <a:picLocks noChangeAspect="1" noChangeArrowheads="1"/>
          </p:cNvPicPr>
          <p:nvPr/>
        </p:nvPicPr>
        <p:blipFill>
          <a:blip r:embed="rId2"/>
          <a:srcRect l="15096"/>
          <a:stretch>
            <a:fillRect/>
          </a:stretch>
        </p:blipFill>
        <p:spPr bwMode="auto">
          <a:xfrm>
            <a:off x="6143625" y="1428750"/>
            <a:ext cx="27146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571500"/>
            <a:ext cx="61436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Franklin Gothic Book"/>
              </a:rPr>
              <a:t>8 </a:t>
            </a:r>
            <a:r>
              <a:rPr lang="ru-RU" sz="4800" b="1" baseline="30000">
                <a:latin typeface="Franklin Gothic Book"/>
              </a:rPr>
              <a:t>. </a:t>
            </a:r>
            <a:r>
              <a:rPr lang="ru-RU" sz="4800" b="1">
                <a:latin typeface="Franklin Gothic Book"/>
              </a:rPr>
              <a:t>5</a:t>
            </a:r>
          </a:p>
          <a:p>
            <a:r>
              <a:rPr lang="ru-RU" sz="4800" b="1">
                <a:latin typeface="Franklin Gothic Book"/>
              </a:rPr>
              <a:t>420 : 6</a:t>
            </a:r>
          </a:p>
          <a:p>
            <a:r>
              <a:rPr lang="ru-RU" sz="4800" b="1">
                <a:latin typeface="Franklin Gothic Book"/>
              </a:rPr>
              <a:t>15 </a:t>
            </a:r>
            <a:r>
              <a:rPr lang="ru-RU" sz="4800" b="1" baseline="30000">
                <a:latin typeface="Franklin Gothic Book"/>
              </a:rPr>
              <a:t>. </a:t>
            </a:r>
            <a:r>
              <a:rPr lang="ru-RU" sz="4800" b="1">
                <a:latin typeface="Franklin Gothic Book"/>
              </a:rPr>
              <a:t>2 + 14 </a:t>
            </a:r>
            <a:r>
              <a:rPr lang="ru-RU" sz="4800" b="1" baseline="30000">
                <a:latin typeface="Franklin Gothic Book"/>
              </a:rPr>
              <a:t>.</a:t>
            </a:r>
            <a:r>
              <a:rPr lang="ru-RU" sz="4800" b="1">
                <a:latin typeface="Franklin Gothic Book"/>
              </a:rPr>
              <a:t> 3</a:t>
            </a:r>
          </a:p>
          <a:p>
            <a:r>
              <a:rPr lang="ru-RU" sz="4800" b="1">
                <a:latin typeface="Franklin Gothic Book"/>
              </a:rPr>
              <a:t>100 : ( 80 – 60 )</a:t>
            </a:r>
          </a:p>
          <a:p>
            <a:r>
              <a:rPr lang="ru-RU" sz="4800" b="1">
                <a:solidFill>
                  <a:srgbClr val="340DC3"/>
                </a:solidFill>
                <a:latin typeface="Franklin Gothic Book"/>
              </a:rPr>
              <a:t>120 : 2</a:t>
            </a:r>
          </a:p>
          <a:p>
            <a:r>
              <a:rPr lang="ru-RU" sz="4800" b="1">
                <a:solidFill>
                  <a:srgbClr val="340DC3"/>
                </a:solidFill>
                <a:latin typeface="Franklin Gothic Book"/>
              </a:rPr>
              <a:t>80 </a:t>
            </a:r>
            <a:r>
              <a:rPr lang="ru-RU" sz="4800" b="1" baseline="30000">
                <a:solidFill>
                  <a:srgbClr val="340DC3"/>
                </a:solidFill>
                <a:latin typeface="Franklin Gothic Book"/>
              </a:rPr>
              <a:t>. </a:t>
            </a:r>
            <a:r>
              <a:rPr lang="ru-RU" sz="4800" b="1">
                <a:solidFill>
                  <a:srgbClr val="340DC3"/>
                </a:solidFill>
                <a:latin typeface="Franklin Gothic Book"/>
              </a:rPr>
              <a:t>8</a:t>
            </a:r>
          </a:p>
          <a:p>
            <a:r>
              <a:rPr lang="ru-RU" sz="4800" b="1">
                <a:solidFill>
                  <a:srgbClr val="340DC3"/>
                </a:solidFill>
                <a:latin typeface="Franklin Gothic Book"/>
              </a:rPr>
              <a:t>( 9 + 7 ) </a:t>
            </a:r>
            <a:r>
              <a:rPr lang="ru-RU" sz="4800" b="1" baseline="30000">
                <a:solidFill>
                  <a:srgbClr val="340DC3"/>
                </a:solidFill>
                <a:latin typeface="Franklin Gothic Book"/>
              </a:rPr>
              <a:t>. </a:t>
            </a:r>
            <a:r>
              <a:rPr lang="ru-RU" sz="4800" b="1">
                <a:solidFill>
                  <a:srgbClr val="340DC3"/>
                </a:solidFill>
                <a:latin typeface="Franklin Gothic Book"/>
              </a:rPr>
              <a:t>2</a:t>
            </a:r>
          </a:p>
          <a:p>
            <a:r>
              <a:rPr lang="ru-RU" sz="4800" b="1">
                <a:solidFill>
                  <a:srgbClr val="340DC3"/>
                </a:solidFill>
                <a:latin typeface="Franklin Gothic Book"/>
              </a:rPr>
              <a:t>65 + ( 110 + 80 ) </a:t>
            </a:r>
            <a:r>
              <a:rPr lang="ru-RU" sz="4800" b="1" baseline="30000">
                <a:solidFill>
                  <a:srgbClr val="340DC3"/>
                </a:solidFill>
                <a:latin typeface="Franklin Gothic Book"/>
              </a:rPr>
              <a:t>.</a:t>
            </a:r>
            <a:r>
              <a:rPr lang="ru-RU" sz="4800" b="1">
                <a:solidFill>
                  <a:srgbClr val="340DC3"/>
                </a:solidFill>
                <a:latin typeface="Franklin Gothic Book"/>
              </a:rPr>
              <a:t> 3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0813" y="2571750"/>
            <a:ext cx="11207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/>
          <p:cNvSpPr>
            <a:spLocks noChangeArrowheads="1"/>
          </p:cNvSpPr>
          <p:nvPr/>
        </p:nvSpPr>
        <p:spPr bwMode="auto">
          <a:xfrm flipV="1">
            <a:off x="1571625" y="714375"/>
            <a:ext cx="6324600" cy="5791200"/>
          </a:xfrm>
          <a:prstGeom prst="triangle">
            <a:avLst>
              <a:gd name="adj" fmla="val 50000"/>
            </a:avLst>
          </a:prstGeom>
          <a:solidFill>
            <a:srgbClr val="28F6B6"/>
          </a:solidFill>
          <a:ln w="539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/>
            </a:endParaRPr>
          </a:p>
        </p:txBody>
      </p:sp>
      <p:sp>
        <p:nvSpPr>
          <p:cNvPr id="19458" name="Line 23"/>
          <p:cNvSpPr>
            <a:spLocks noChangeShapeType="1"/>
          </p:cNvSpPr>
          <p:nvPr/>
        </p:nvSpPr>
        <p:spPr bwMode="auto">
          <a:xfrm>
            <a:off x="4679503" y="2687712"/>
            <a:ext cx="46037" cy="378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Line 24"/>
          <p:cNvSpPr>
            <a:spLocks noChangeShapeType="1"/>
          </p:cNvSpPr>
          <p:nvPr/>
        </p:nvSpPr>
        <p:spPr bwMode="auto">
          <a:xfrm flipV="1">
            <a:off x="2655540" y="2647016"/>
            <a:ext cx="4176000" cy="50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3941" y="2742918"/>
            <a:ext cx="1447800" cy="1981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</a:t>
            </a:r>
            <a:endParaRPr lang="ru-RU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2522" y="2672416"/>
            <a:ext cx="1447800" cy="1981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</a:t>
            </a:r>
            <a:endParaRPr lang="ru-RU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81794" y="996016"/>
            <a:ext cx="1295400" cy="1676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rgbClr val="FF0000"/>
                </a:solidFill>
                <a:latin typeface="Courier New" pitchFamily="49" charset="0"/>
              </a:rPr>
              <a:t>Расстояние</a:t>
            </a:r>
            <a:r>
              <a:rPr lang="en-US" altLang="ru-RU" sz="4400" b="1" smtClean="0">
                <a:solidFill>
                  <a:srgbClr val="FF0000"/>
                </a:solidFill>
                <a:latin typeface="Courier New" pitchFamily="49" charset="0"/>
              </a:rPr>
              <a:t> (s)</a:t>
            </a:r>
            <a:endParaRPr lang="ru-RU" altLang="ru-RU" sz="4400" b="1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828800"/>
            <a:ext cx="4724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900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altLang="ru-RU" sz="2800" b="1" i="1" u="sng" dirty="0" smtClean="0">
                <a:solidFill>
                  <a:srgbClr val="FF0000"/>
                </a:solidFill>
                <a:latin typeface="Courier New" pitchFamily="49" charset="0"/>
              </a:rPr>
              <a:t>Расстояние</a:t>
            </a:r>
            <a:r>
              <a:rPr lang="ru-RU" altLang="ru-RU" sz="2800" dirty="0" smtClean="0">
                <a:latin typeface="Courier New" pitchFamily="49" charset="0"/>
              </a:rPr>
              <a:t> - это пространство разделяющее два пункта; промежуток между чем-либо.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800" dirty="0" smtClean="0">
                <a:latin typeface="Courier New" pitchFamily="49" charset="0"/>
              </a:rPr>
              <a:t>Обозначение - </a:t>
            </a:r>
            <a:r>
              <a:rPr lang="en-US" altLang="ru-RU" sz="2800" b="1" dirty="0" smtClean="0">
                <a:latin typeface="Courier New" pitchFamily="49" charset="0"/>
              </a:rPr>
              <a:t>S</a:t>
            </a:r>
            <a:endParaRPr lang="ru-RU" altLang="ru-RU" sz="2800" b="1" dirty="0" smtClean="0">
              <a:latin typeface="Courier New" pitchFamily="49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800" dirty="0" smtClean="0">
                <a:latin typeface="Courier New" pitchFamily="49" charset="0"/>
              </a:rPr>
              <a:t>Единицы измерения: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Courier New" pitchFamily="49" charset="0"/>
              </a:rPr>
              <a:t>мм, см, м, км, шагах</a:t>
            </a:r>
            <a:r>
              <a:rPr lang="ru-RU" altLang="ru-RU" sz="2800" dirty="0" smtClean="0">
                <a:latin typeface="Courier New" pitchFamily="49" charset="0"/>
              </a:rPr>
              <a:t> </a:t>
            </a:r>
          </a:p>
        </p:txBody>
      </p:sp>
      <p:pic>
        <p:nvPicPr>
          <p:cNvPr id="8198" name="Picture 6" descr="л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81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962400"/>
            <a:ext cx="13795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709414"/>
      </p:ext>
    </p:extLst>
  </p:cSld>
  <p:clrMapOvr>
    <a:masterClrMapping/>
  </p:clrMapOvr>
  <p:transition advClick="0" advTm="1163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2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2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2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2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26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1216025"/>
          </a:xfrm>
        </p:spPr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rgbClr val="FF0000"/>
                </a:solidFill>
                <a:latin typeface="Courier New" pitchFamily="49" charset="0"/>
              </a:rPr>
              <a:t>Время</a:t>
            </a:r>
            <a:r>
              <a:rPr lang="en-US" altLang="ru-RU" sz="4400" b="1" smtClean="0">
                <a:solidFill>
                  <a:srgbClr val="FF0000"/>
                </a:solidFill>
                <a:latin typeface="Courier New" pitchFamily="49" charset="0"/>
              </a:rPr>
              <a:t> (t)</a:t>
            </a:r>
            <a:endParaRPr lang="ru-RU" altLang="ru-RU" sz="4400" b="1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2286000"/>
            <a:ext cx="4148138" cy="3581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1200" dirty="0" smtClean="0"/>
              <a:t> </a:t>
            </a:r>
            <a:r>
              <a:rPr lang="ru-RU" altLang="ru-RU" sz="2700" b="1" i="1" u="sng" dirty="0" smtClean="0">
                <a:solidFill>
                  <a:srgbClr val="FF0000"/>
                </a:solidFill>
                <a:latin typeface="Courier New" pitchFamily="49" charset="0"/>
              </a:rPr>
              <a:t>Время</a:t>
            </a:r>
            <a:r>
              <a:rPr lang="ru-RU" altLang="ru-RU" sz="2700" dirty="0" smtClean="0">
                <a:latin typeface="Courier New" pitchFamily="49" charset="0"/>
              </a:rPr>
              <a:t> – процесс смены явлений, вещей, событий.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700" dirty="0" smtClean="0">
                <a:latin typeface="Courier New" pitchFamily="49" charset="0"/>
              </a:rPr>
              <a:t>Обозначение - </a:t>
            </a:r>
            <a:r>
              <a:rPr lang="en-US" altLang="ru-RU" sz="2700" b="1" dirty="0" smtClean="0">
                <a:solidFill>
                  <a:srgbClr val="FF0000"/>
                </a:solidFill>
                <a:latin typeface="Courier New" pitchFamily="49" charset="0"/>
              </a:rPr>
              <a:t>t</a:t>
            </a:r>
            <a:endParaRPr lang="ru-RU" altLang="ru-RU" sz="27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700" dirty="0" smtClean="0">
                <a:latin typeface="Courier New" pitchFamily="49" charset="0"/>
              </a:rPr>
              <a:t>Единицы измерения: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700" dirty="0" smtClean="0">
                <a:latin typeface="Courier New" pitchFamily="49" charset="0"/>
              </a:rPr>
              <a:t> </a:t>
            </a:r>
            <a:r>
              <a:rPr lang="ru-RU" altLang="ru-RU" sz="2700" b="1" dirty="0" smtClean="0">
                <a:solidFill>
                  <a:srgbClr val="FF0000"/>
                </a:solidFill>
                <a:latin typeface="Courier New" pitchFamily="49" charset="0"/>
              </a:rPr>
              <a:t>мин, сек, ч, сутках.</a:t>
            </a:r>
          </a:p>
        </p:txBody>
      </p:sp>
      <p:pic>
        <p:nvPicPr>
          <p:cNvPr id="7174" name="Picture 6" descr="BS0093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593">
            <a:off x="2057400" y="3733800"/>
            <a:ext cx="1895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597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80254"/>
      </p:ext>
    </p:extLst>
  </p:cSld>
  <p:clrMapOvr>
    <a:masterClrMapping/>
  </p:clrMapOvr>
  <p:transition advClick="0" advTm="976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2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2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2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46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rgbClr val="FF0000"/>
                </a:solidFill>
                <a:latin typeface="Courier New" pitchFamily="49" charset="0"/>
              </a:rPr>
              <a:t>Скорость</a:t>
            </a:r>
            <a:r>
              <a:rPr lang="en-US" altLang="ru-RU" sz="4400" b="1" smtClean="0">
                <a:solidFill>
                  <a:srgbClr val="FF0000"/>
                </a:solidFill>
                <a:latin typeface="Courier New" pitchFamily="49" charset="0"/>
              </a:rPr>
              <a:t> (V)</a:t>
            </a:r>
            <a:endParaRPr lang="ru-RU" altLang="ru-RU" sz="4400" b="1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752600"/>
            <a:ext cx="4910138" cy="426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800" b="1" i="1" u="sng" dirty="0" smtClean="0">
                <a:solidFill>
                  <a:srgbClr val="FF0000"/>
                </a:solidFill>
                <a:latin typeface="Courier New" pitchFamily="49" charset="0"/>
              </a:rPr>
              <a:t>Скоростью</a:t>
            </a:r>
            <a:r>
              <a:rPr lang="ru-RU" altLang="ru-RU" sz="2800" dirty="0" smtClean="0">
                <a:latin typeface="Courier New" pitchFamily="49" charset="0"/>
              </a:rPr>
              <a:t> - называется расстояние, пройденное в единицу времени (за какое-то время – час, минуту, секунду).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dirty="0" smtClean="0">
                <a:latin typeface="Courier New" pitchFamily="49" charset="0"/>
              </a:rPr>
              <a:t>Обозначение -</a:t>
            </a:r>
            <a:r>
              <a:rPr lang="en-US" altLang="ru-RU" sz="2800" b="1" dirty="0" smtClean="0">
                <a:solidFill>
                  <a:srgbClr val="FF0000"/>
                </a:solidFill>
                <a:latin typeface="Courier New" pitchFamily="49" charset="0"/>
              </a:rPr>
              <a:t>V</a:t>
            </a:r>
            <a:endParaRPr lang="ru-RU" altLang="ru-RU" sz="2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dirty="0" smtClean="0">
                <a:latin typeface="Courier New" pitchFamily="49" charset="0"/>
              </a:rPr>
              <a:t>Единицы измерения: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Courier New" pitchFamily="49" charset="0"/>
              </a:rPr>
              <a:t>км/ч, м/с, км/м, …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5814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63548"/>
      </p:ext>
    </p:extLst>
  </p:cSld>
  <p:clrMapOvr>
    <a:masterClrMapping/>
  </p:clrMapOvr>
  <p:transition advClick="0" advTm="996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2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2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2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2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828675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Выбери  правильное утверждение: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200" dirty="0">
                <a:latin typeface="Franklin Gothic Book"/>
              </a:rPr>
              <a:t>а) Скорость – это расстояние между двумя точками.</a:t>
            </a:r>
          </a:p>
          <a:p>
            <a:endParaRPr lang="ru-RU" sz="3200" dirty="0">
              <a:latin typeface="Franklin Gothic Book"/>
            </a:endParaRPr>
          </a:p>
          <a:p>
            <a:r>
              <a:rPr lang="ru-RU" sz="3200" dirty="0">
                <a:latin typeface="Franklin Gothic Book"/>
              </a:rPr>
              <a:t>б) Скорость – это расстояние, пройденное телом за единицу времени.</a:t>
            </a:r>
          </a:p>
          <a:p>
            <a:endParaRPr lang="ru-RU" sz="3200" dirty="0">
              <a:latin typeface="Franklin Gothic Book"/>
            </a:endParaRPr>
          </a:p>
          <a:p>
            <a:r>
              <a:rPr lang="ru-RU" sz="3200" dirty="0">
                <a:latin typeface="Franklin Gothic Book"/>
              </a:rPr>
              <a:t>в) Скорость – это быстрая езда.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6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я физминутка 23 февраля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5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3547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08846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филь">
  <a:themeElements>
    <a:clrScheme name="Профиль 7">
      <a:dk1>
        <a:srgbClr val="000000"/>
      </a:dk1>
      <a:lt1>
        <a:srgbClr val="619CB1"/>
      </a:lt1>
      <a:dk2>
        <a:srgbClr val="FFFFFF"/>
      </a:dk2>
      <a:lt2>
        <a:srgbClr val="4E899E"/>
      </a:lt2>
      <a:accent1>
        <a:srgbClr val="FFCC00"/>
      </a:accent1>
      <a:accent2>
        <a:srgbClr val="B6523E"/>
      </a:accent2>
      <a:accent3>
        <a:srgbClr val="B7CBD5"/>
      </a:accent3>
      <a:accent4>
        <a:srgbClr val="000000"/>
      </a:accent4>
      <a:accent5>
        <a:srgbClr val="FFE2AA"/>
      </a:accent5>
      <a:accent6>
        <a:srgbClr val="A54937"/>
      </a:accent6>
      <a:hlink>
        <a:srgbClr val="99CC00"/>
      </a:hlink>
      <a:folHlink>
        <a:srgbClr val="666699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рофиль">
  <a:themeElements>
    <a:clrScheme name="Профиль 7">
      <a:dk1>
        <a:srgbClr val="000000"/>
      </a:dk1>
      <a:lt1>
        <a:srgbClr val="619CB1"/>
      </a:lt1>
      <a:dk2>
        <a:srgbClr val="FFFFFF"/>
      </a:dk2>
      <a:lt2>
        <a:srgbClr val="4E899E"/>
      </a:lt2>
      <a:accent1>
        <a:srgbClr val="FFCC00"/>
      </a:accent1>
      <a:accent2>
        <a:srgbClr val="B6523E"/>
      </a:accent2>
      <a:accent3>
        <a:srgbClr val="B7CBD5"/>
      </a:accent3>
      <a:accent4>
        <a:srgbClr val="000000"/>
      </a:accent4>
      <a:accent5>
        <a:srgbClr val="FFE2AA"/>
      </a:accent5>
      <a:accent6>
        <a:srgbClr val="A54937"/>
      </a:accent6>
      <a:hlink>
        <a:srgbClr val="99CC00"/>
      </a:hlink>
      <a:folHlink>
        <a:srgbClr val="666699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рофиль">
  <a:themeElements>
    <a:clrScheme name="Профиль 7">
      <a:dk1>
        <a:srgbClr val="000000"/>
      </a:dk1>
      <a:lt1>
        <a:srgbClr val="619CB1"/>
      </a:lt1>
      <a:dk2>
        <a:srgbClr val="FFFFFF"/>
      </a:dk2>
      <a:lt2>
        <a:srgbClr val="4E899E"/>
      </a:lt2>
      <a:accent1>
        <a:srgbClr val="FFCC00"/>
      </a:accent1>
      <a:accent2>
        <a:srgbClr val="B6523E"/>
      </a:accent2>
      <a:accent3>
        <a:srgbClr val="B7CBD5"/>
      </a:accent3>
      <a:accent4>
        <a:srgbClr val="000000"/>
      </a:accent4>
      <a:accent5>
        <a:srgbClr val="FFE2AA"/>
      </a:accent5>
      <a:accent6>
        <a:srgbClr val="A54937"/>
      </a:accent6>
      <a:hlink>
        <a:srgbClr val="99CC00"/>
      </a:hlink>
      <a:folHlink>
        <a:srgbClr val="666699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1287</TotalTime>
  <Words>227</Words>
  <Application>Microsoft Office PowerPoint</Application>
  <PresentationFormat>Экран (4:3)</PresentationFormat>
  <Paragraphs>55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Трек</vt:lpstr>
      <vt:lpstr>Профиль</vt:lpstr>
      <vt:lpstr>1_Профиль</vt:lpstr>
      <vt:lpstr>2_Профиль</vt:lpstr>
      <vt:lpstr>Презентация PowerPoint</vt:lpstr>
      <vt:lpstr>Презентация PowerPoint</vt:lpstr>
      <vt:lpstr>Презентация PowerPoint</vt:lpstr>
      <vt:lpstr>Расстояние (s)</vt:lpstr>
      <vt:lpstr>Время (t)</vt:lpstr>
      <vt:lpstr>Скорость (V)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94</cp:revision>
  <dcterms:created xsi:type="dcterms:W3CDTF">2010-01-27T07:12:10Z</dcterms:created>
  <dcterms:modified xsi:type="dcterms:W3CDTF">2018-02-12T07:40:59Z</dcterms:modified>
</cp:coreProperties>
</file>